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4" r:id="rId3"/>
    <p:sldId id="285" r:id="rId4"/>
    <p:sldId id="258" r:id="rId5"/>
    <p:sldId id="257" r:id="rId6"/>
    <p:sldId id="259" r:id="rId7"/>
    <p:sldId id="269" r:id="rId8"/>
    <p:sldId id="260" r:id="rId9"/>
    <p:sldId id="287" r:id="rId10"/>
    <p:sldId id="264" r:id="rId11"/>
    <p:sldId id="265" r:id="rId12"/>
    <p:sldId id="266" r:id="rId13"/>
    <p:sldId id="268" r:id="rId14"/>
    <p:sldId id="270" r:id="rId15"/>
    <p:sldId id="288" r:id="rId16"/>
    <p:sldId id="272" r:id="rId17"/>
    <p:sldId id="267" r:id="rId18"/>
    <p:sldId id="275" r:id="rId19"/>
    <p:sldId id="274" r:id="rId20"/>
    <p:sldId id="278" r:id="rId21"/>
    <p:sldId id="289" r:id="rId22"/>
    <p:sldId id="282" r:id="rId23"/>
    <p:sldId id="281"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8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15</a:t>
            </a:fld>
            <a:endParaRPr lang="zh-CN" alt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21</a:t>
            </a:fld>
            <a:endParaRPr lang="zh-CN" alt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9</a:t>
            </a:fld>
            <a:endParaRPr lang="zh-CN" alt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8.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5763"/>
    </mc:Choice>
    <mc:Fallback>
      <p:transition spd="slow" advTm="576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775670" y="4869160"/>
            <a:ext cx="945909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44769"/>
    </mc:Choice>
    <mc:Fallback>
      <p:transition spd="slow" advTm="4476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46014" y="1820632"/>
            <a:ext cx="4082528" cy="2160240"/>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414" y="4124486"/>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2" y="4149080"/>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155" y="184482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0" name="矩形 9"/>
          <p:cNvSpPr/>
          <p:nvPr/>
        </p:nvSpPr>
        <p:spPr>
          <a:xfrm>
            <a:off x="436608" y="5589240"/>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53318"/>
    </mc:Choice>
    <mc:Fallback>
      <p:transition spd="slow" advTm="5331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8" name="TextBox 7"/>
          <p:cNvSpPr txBox="1"/>
          <p:nvPr/>
        </p:nvSpPr>
        <p:spPr>
          <a:xfrm>
            <a:off x="395536"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919686" y="2086987"/>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a:t>
            </a:r>
            <a:r>
              <a:rPr lang="zh-CN" altLang="en-US" sz="2400" dirty="0" smtClean="0">
                <a:solidFill>
                  <a:srgbClr val="FF0000"/>
                </a:solidFill>
              </a:rPr>
              <a:t>人类行为</a:t>
            </a:r>
            <a:r>
              <a:rPr lang="zh-CN" altLang="en-US" sz="2400" dirty="0">
                <a:solidFill>
                  <a:srgbClr val="FF0000"/>
                </a:solidFill>
              </a:rPr>
              <a:t>识别</a:t>
            </a:r>
            <a:r>
              <a:rPr lang="en-US" altLang="zh-CN" sz="2400" dirty="0">
                <a:solidFill>
                  <a:srgbClr val="FF0000"/>
                </a:solidFill>
              </a:rPr>
              <a:t>+</a:t>
            </a:r>
            <a:r>
              <a:rPr lang="en-US" altLang="zh-CN" sz="2400" dirty="0" smtClean="0">
                <a:solidFill>
                  <a:srgbClr val="FF0000"/>
                </a:solidFill>
              </a:rPr>
              <a:t>LSTM</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sp>
        <p:nvSpPr>
          <p:cNvPr id="9" name="下箭头 8"/>
          <p:cNvSpPr/>
          <p:nvPr/>
        </p:nvSpPr>
        <p:spPr>
          <a:xfrm rot="16200000">
            <a:off x="3924726" y="2447746"/>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32" y="4480024"/>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62978"/>
    </mc:Choice>
    <mc:Fallback>
      <p:transition spd="slow" advTm="6297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96952"/>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482" y="5029085"/>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22665" y="2672095"/>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41926"/>
    </mc:Choice>
    <mc:Fallback>
      <p:transition spd="slow" advTm="4192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83906"/>
    </mc:Choice>
    <mc:Fallback>
      <p:transition spd="slow" advTm="8390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1591276411"/>
      </p:ext>
    </p:extLst>
  </p:cSld>
  <p:clrMapOvr>
    <a:masterClrMapping/>
  </p:clrMapOvr>
  <p:transition advTm="3391"/>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a:t>
            </a:r>
            <a:r>
              <a:rPr lang="zh-CN" altLang="en-US" sz="2400" dirty="0" smtClean="0"/>
              <a:t>定位和实验系统，</a:t>
            </a:r>
            <a:r>
              <a:rPr lang="zh-CN" altLang="en-US" sz="2400" dirty="0" smtClean="0"/>
              <a:t>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28071"/>
    </mc:Choice>
    <mc:Fallback>
      <p:transition spd="slow" advTm="2807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5570"/>
    </mc:Choice>
    <mc:Fallback>
      <p:transition spd="slow" advTm="3557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5">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pic>
        <p:nvPicPr>
          <p:cNvPr id="7" name="图片 6" descr="C:\Users\suck_dynasty\Desktop\Filter2.png"/>
          <p:cNvPicPr/>
          <p:nvPr/>
        </p:nvPicPr>
        <p:blipFill>
          <a:blip r:embed="rId7">
            <a:extLst>
              <a:ext uri="{28A0092B-C50C-407E-A947-70E740481C1C}">
                <a14:useLocalDpi xmlns:a14="http://schemas.microsoft.com/office/drawing/2010/main" val="0"/>
              </a:ext>
            </a:extLst>
          </a:blip>
          <a:srcRect/>
          <a:stretch>
            <a:fillRect/>
          </a:stretch>
        </p:blipFill>
        <p:spPr bwMode="auto">
          <a:xfrm>
            <a:off x="131696" y="381723"/>
            <a:ext cx="4442223" cy="3024336"/>
          </a:xfrm>
          <a:prstGeom prst="rect">
            <a:avLst/>
          </a:prstGeom>
          <a:noFill/>
          <a:ln>
            <a:noFill/>
          </a:ln>
        </p:spPr>
      </p:pic>
      <p:pic>
        <p:nvPicPr>
          <p:cNvPr id="8" name="图片 7" descr="C:\Users\suck_dynasty\Desktop\stepDetection.png"/>
          <p:cNvPicPr/>
          <p:nvPr/>
        </p:nvPicPr>
        <p:blipFill>
          <a:blip r:embed="rId8">
            <a:extLst>
              <a:ext uri="{28A0092B-C50C-407E-A947-70E740481C1C}">
                <a14:useLocalDpi xmlns:a14="http://schemas.microsoft.com/office/drawing/2010/main" val="0"/>
              </a:ext>
            </a:extLst>
          </a:blip>
          <a:srcRect/>
          <a:stretch>
            <a:fillRect/>
          </a:stretch>
        </p:blipFill>
        <p:spPr bwMode="auto">
          <a:xfrm>
            <a:off x="4492219" y="323528"/>
            <a:ext cx="4600479" cy="3513854"/>
          </a:xfrm>
          <a:prstGeom prst="rect">
            <a:avLst/>
          </a:prstGeom>
          <a:noFill/>
          <a:ln>
            <a:noFill/>
          </a:ln>
        </p:spPr>
      </p:pic>
      <p:pic>
        <p:nvPicPr>
          <p:cNvPr id="9" name="图片 8" descr="C:\Users\suck_dynasty\Desktop\方向带单位.png"/>
          <p:cNvPicPr/>
          <p:nvPr/>
        </p:nvPicPr>
        <p:blipFill>
          <a:blip r:embed="rId9">
            <a:extLst>
              <a:ext uri="{28A0092B-C50C-407E-A947-70E740481C1C}">
                <a14:useLocalDpi xmlns:a14="http://schemas.microsoft.com/office/drawing/2010/main" val="0"/>
              </a:ext>
            </a:extLst>
          </a:blip>
          <a:srcRect/>
          <a:stretch>
            <a:fillRect/>
          </a:stretch>
        </p:blipFill>
        <p:spPr bwMode="auto">
          <a:xfrm>
            <a:off x="131696" y="3538312"/>
            <a:ext cx="4409295" cy="2448271"/>
          </a:xfrm>
          <a:prstGeom prst="rect">
            <a:avLst/>
          </a:prstGeom>
          <a:noFill/>
          <a:ln>
            <a:noFill/>
          </a:ln>
        </p:spPr>
      </p:pic>
      <p:pic>
        <p:nvPicPr>
          <p:cNvPr id="10" name="图片 9"/>
          <p:cNvPicPr/>
          <p:nvPr/>
        </p:nvPicPr>
        <p:blipFill>
          <a:blip r:embed="rId10">
            <a:extLst>
              <a:ext uri="{28A0092B-C50C-407E-A947-70E740481C1C}">
                <a14:useLocalDpi xmlns:a14="http://schemas.microsoft.com/office/drawing/2010/main" val="0"/>
              </a:ext>
            </a:extLst>
          </a:blip>
          <a:stretch>
            <a:fillRect/>
          </a:stretch>
        </p:blipFill>
        <p:spPr>
          <a:xfrm>
            <a:off x="4494881" y="3837382"/>
            <a:ext cx="4561617" cy="2858354"/>
          </a:xfrm>
          <a:prstGeom prst="rect">
            <a:avLst/>
          </a:prstGeom>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6354"/>
    </mc:Choice>
    <mc:Fallback>
      <p:transition spd="slow" advTm="263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26147"/>
    </mc:Choice>
    <mc:Fallback>
      <p:transition spd="slow" advTm="2614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052736"/>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71712922"/>
      </p:ext>
    </p:extLst>
  </p:cSld>
  <p:clrMapOvr>
    <a:masterClrMapping/>
  </p:clrMapOvr>
  <p:transition advTm="4338"/>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25924"/>
    </mc:Choice>
    <mc:Fallback>
      <p:transition spd="slow" advTm="25924"/>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3841285366"/>
      </p:ext>
    </p:extLst>
  </p:cSld>
  <p:clrMapOvr>
    <a:masterClrMapping/>
  </p:clrMapOvr>
  <p:transition advTm="37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距离真正落地使用还有一定距离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32532"/>
    </mc:Choice>
    <mc:Fallback>
      <p:transition spd="slow" advTm="3253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662"/>
    </mc:Choice>
    <mc:Fallback>
      <p:transition spd="slow" advTm="662"/>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249921809"/>
      </p:ext>
    </p:extLst>
  </p:cSld>
  <p:clrMapOvr>
    <a:masterClrMapping/>
  </p:clrMapOvr>
  <p:transition advTm="3579"/>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11083"/>
    </mc:Choice>
    <mc:Fallback>
      <p:transition spd="slow" advTm="1108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20640"/>
    </mc:Choice>
    <mc:Fallback>
      <p:transition spd="slow" advTm="2064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
        <p:nvSpPr>
          <p:cNvPr id="11" name="TextBox 10"/>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6730"/>
    </mc:Choice>
    <mc:Fallback>
      <p:transition spd="slow" advTm="673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88352" y="32957"/>
            <a:ext cx="4176464" cy="369332"/>
          </a:xfrm>
          <a:prstGeom prst="rect">
            <a:avLst/>
          </a:prstGeom>
          <a:noFill/>
        </p:spPr>
        <p:txBody>
          <a:bodyPr wrap="square" rtlCol="0">
            <a:spAutoFit/>
          </a:bodyPr>
          <a:lstStyle/>
          <a:p>
            <a:r>
              <a:rPr lang="zh-CN" altLang="en-US" b="1" dirty="0" smtClean="0"/>
              <a:t>定位方案与流程</a:t>
            </a:r>
            <a:r>
              <a:rPr lang="en-US" altLang="zh-CN" b="1" dirty="0" smtClean="0"/>
              <a:t>——</a:t>
            </a:r>
            <a:r>
              <a:rPr lang="zh-CN" altLang="en-US" b="1" dirty="0" smtClean="0"/>
              <a:t>数据收集与滤波</a:t>
            </a:r>
            <a:endParaRPr lang="zh-CN" altLang="en-US" b="1" dirty="0"/>
          </a:p>
        </p:txBody>
      </p:sp>
      <p:sp>
        <p:nvSpPr>
          <p:cNvPr id="2" name="TextBox 1"/>
          <p:cNvSpPr txBox="1"/>
          <p:nvPr/>
        </p:nvSpPr>
        <p:spPr>
          <a:xfrm>
            <a:off x="323528" y="554453"/>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4313519" y="605541"/>
            <a:ext cx="4798314" cy="2308324"/>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a:p>
            <a:r>
              <a:rPr lang="zh-CN" altLang="en-US" sz="2400" dirty="0" smtClean="0">
                <a:solidFill>
                  <a:srgbClr val="FF0000"/>
                </a:solidFill>
              </a:rPr>
              <a:t>使用平均滤波</a:t>
            </a:r>
            <a:endParaRPr lang="en-US" altLang="zh-CN" sz="2400" dirty="0" smtClean="0">
              <a:solidFill>
                <a:srgbClr val="FF0000"/>
              </a:solidFill>
            </a:endParaRPr>
          </a:p>
          <a:p>
            <a:endParaRPr lang="en-US" altLang="zh-CN" sz="2400" dirty="0" smtClean="0">
              <a:solidFill>
                <a:srgbClr val="FF0000"/>
              </a:solidFill>
            </a:endParaRPr>
          </a:p>
        </p:txBody>
      </p:sp>
      <p:pic>
        <p:nvPicPr>
          <p:cNvPr id="13" name="Picture 2" descr="C:\Users\suck_dynasty\Desktop\滤波对比效果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848" y="3485301"/>
            <a:ext cx="4361657" cy="24482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uck_dynasty\Desktop\呵呵.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866774"/>
            <a:ext cx="4248044"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32198"/>
    </mc:Choice>
    <mc:Fallback>
      <p:transition spd="slow" advTm="3219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8116" y="981806"/>
            <a:ext cx="3849828" cy="1938992"/>
          </a:xfrm>
          <a:prstGeom prst="rect">
            <a:avLst/>
          </a:prstGeom>
          <a:noFill/>
        </p:spPr>
        <p:txBody>
          <a:bodyPr wrap="square" rtlCol="0">
            <a:spAutoFit/>
          </a:bodyPr>
          <a:lstStyle/>
          <a:p>
            <a:r>
              <a:rPr lang="zh-CN" altLang="en-US" sz="2400" dirty="0"/>
              <a:t>非线性</a:t>
            </a:r>
            <a:r>
              <a:rPr lang="zh-CN" altLang="zh-CN" sz="2400" dirty="0" smtClean="0"/>
              <a:t>加速度的步长估计</a:t>
            </a:r>
            <a:endParaRPr lang="en-US" altLang="zh-CN" sz="2400" dirty="0" smtClean="0"/>
          </a:p>
          <a:p>
            <a:r>
              <a:rPr lang="zh-CN" altLang="en-US" sz="2400" dirty="0">
                <a:solidFill>
                  <a:srgbClr val="FF0000"/>
                </a:solidFill>
              </a:rPr>
              <a:t>（使用</a:t>
            </a:r>
            <a:r>
              <a:rPr lang="en-US" altLang="zh-CN" sz="2400" dirty="0">
                <a:solidFill>
                  <a:srgbClr val="FF0000"/>
                </a:solidFill>
              </a:rPr>
              <a:t>Scarlet</a:t>
            </a:r>
            <a:r>
              <a:rPr lang="zh-CN" altLang="en-US" sz="2400" dirty="0">
                <a:solidFill>
                  <a:srgbClr val="FF0000"/>
                </a:solidFill>
              </a:rPr>
              <a:t>算法效果为佳）</a:t>
            </a:r>
            <a:endParaRPr lang="en-US" altLang="zh-CN" sz="2400" dirty="0">
              <a:solidFill>
                <a:srgbClr val="FF0000"/>
              </a:solidFill>
            </a:endParaRPr>
          </a:p>
          <a:p>
            <a:r>
              <a:rPr lang="zh-CN" altLang="en-US" sz="2400" dirty="0" smtClean="0"/>
              <a:t>线性回归步长公式步长估计</a:t>
            </a:r>
            <a:endParaRPr lang="en-US" altLang="zh-CN" sz="2400" dirty="0" smtClean="0"/>
          </a:p>
          <a:p>
            <a:r>
              <a:rPr lang="zh-CN" altLang="en-US" sz="2400" dirty="0">
                <a:latin typeface="Cambria Math"/>
              </a:rPr>
              <a:t>依据</a:t>
            </a:r>
            <a:r>
              <a:rPr lang="zh-CN" altLang="en-US" sz="2400" dirty="0" smtClean="0">
                <a:latin typeface="Cambria Math"/>
              </a:rPr>
              <a:t>身高步长估计</a:t>
            </a:r>
            <a:endParaRPr lang="en-US" altLang="zh-CN" sz="2400" dirty="0" smtClean="0">
              <a:latin typeface="Cambria Math"/>
            </a:endParaRPr>
          </a:p>
          <a:p>
            <a:r>
              <a:rPr lang="zh-CN" altLang="en-US" sz="2400" dirty="0">
                <a:latin typeface="Cambria Math"/>
              </a:rPr>
              <a:t>依据</a:t>
            </a:r>
            <a:r>
              <a:rPr lang="zh-CN" altLang="en-US" sz="2400" dirty="0" smtClean="0">
                <a:latin typeface="Cambria Math"/>
              </a:rPr>
              <a:t>单摆步长估计</a:t>
            </a:r>
            <a:endParaRPr lang="en-US" altLang="zh-CN" sz="2400" dirty="0" smtClean="0">
              <a:latin typeface="Cambria Math"/>
            </a:endParaRPr>
          </a:p>
        </p:txBody>
      </p:sp>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p:sp>
        <p:nvSpPr>
          <p:cNvPr id="14" name="TextBox 13"/>
          <p:cNvSpPr txBox="1"/>
          <p:nvPr/>
        </p:nvSpPr>
        <p:spPr>
          <a:xfrm>
            <a:off x="2527057" y="32957"/>
            <a:ext cx="4895673" cy="369332"/>
          </a:xfrm>
          <a:prstGeom prst="rect">
            <a:avLst/>
          </a:prstGeom>
          <a:noFill/>
        </p:spPr>
        <p:txBody>
          <a:bodyPr wrap="square" rtlCol="0">
            <a:spAutoFit/>
          </a:bodyPr>
          <a:lstStyle/>
          <a:p>
            <a:r>
              <a:rPr lang="zh-CN" altLang="en-US" b="1" dirty="0"/>
              <a:t>定位方案与流程</a:t>
            </a:r>
            <a:r>
              <a:rPr lang="en-US" altLang="zh-CN" b="1" dirty="0"/>
              <a:t>————</a:t>
            </a:r>
            <a:r>
              <a:rPr lang="zh-CN" altLang="en-US" b="1" dirty="0" smtClean="0"/>
              <a:t>步长估计与方向判定</a:t>
            </a:r>
            <a:endParaRPr lang="zh-CN" altLang="en-US" b="1" dirty="0"/>
          </a:p>
        </p:txBody>
      </p:sp>
      <p:pic>
        <p:nvPicPr>
          <p:cNvPr id="1026" name="Picture 2" descr="C:\Users\suck_dynasty\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40" y="3381950"/>
            <a:ext cx="1648372" cy="19112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
        <p:nvSpPr>
          <p:cNvPr id="4" name="矩形 3"/>
          <p:cNvSpPr/>
          <p:nvPr/>
        </p:nvSpPr>
        <p:spPr>
          <a:xfrm>
            <a:off x="6948264" y="1120305"/>
            <a:ext cx="1872208" cy="1200329"/>
          </a:xfrm>
          <a:prstGeom prst="rect">
            <a:avLst/>
          </a:prstGeom>
        </p:spPr>
        <p:txBody>
          <a:bodyPr wrap="square">
            <a:spAutoFit/>
          </a:bodyPr>
          <a:lstStyle/>
          <a:p>
            <a:r>
              <a:rPr lang="zh-CN" altLang="en-US" sz="2400" dirty="0">
                <a:solidFill>
                  <a:srgbClr val="FF0000"/>
                </a:solidFill>
              </a:rPr>
              <a:t>偏航角</a:t>
            </a:r>
            <a:r>
              <a:rPr lang="en-US" altLang="zh-CN" sz="2400" dirty="0">
                <a:solidFill>
                  <a:srgbClr val="FF0000"/>
                </a:solidFill>
              </a:rPr>
              <a:t>Yaw</a:t>
            </a:r>
          </a:p>
          <a:p>
            <a:r>
              <a:rPr lang="zh-CN" altLang="en-US" sz="2400" dirty="0"/>
              <a:t>俯仰角</a:t>
            </a:r>
            <a:r>
              <a:rPr lang="en-US" altLang="zh-CN" sz="2400" dirty="0"/>
              <a:t>Pitch</a:t>
            </a:r>
          </a:p>
          <a:p>
            <a:r>
              <a:rPr lang="zh-CN" altLang="en-US" sz="2400" dirty="0"/>
              <a:t>翻滚角</a:t>
            </a:r>
            <a:r>
              <a:rPr lang="en-US" altLang="zh-CN" sz="2400" dirty="0"/>
              <a:t>Roll</a:t>
            </a:r>
            <a:endParaRPr lang="zh-CN" altLang="en-US" sz="2400" dirty="0"/>
          </a:p>
        </p:txBody>
      </p:sp>
      <p:pic>
        <p:nvPicPr>
          <p:cNvPr id="5"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752" y="963349"/>
            <a:ext cx="2205203" cy="195744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descr="C:\Users\suck_dynasty\Desktop\移动与手机方向.png"/>
          <p:cNvPicPr/>
          <p:nvPr/>
        </p:nvPicPr>
        <p:blipFill>
          <a:blip r:embed="rId5">
            <a:extLst>
              <a:ext uri="{28A0092B-C50C-407E-A947-70E740481C1C}">
                <a14:useLocalDpi xmlns:a14="http://schemas.microsoft.com/office/drawing/2010/main" val="0"/>
              </a:ext>
            </a:extLst>
          </a:blip>
          <a:srcRect/>
          <a:stretch>
            <a:fillRect/>
          </a:stretch>
        </p:blipFill>
        <p:spPr bwMode="auto">
          <a:xfrm>
            <a:off x="2254043" y="3429000"/>
            <a:ext cx="1813901" cy="1817166"/>
          </a:xfrm>
          <a:prstGeom prst="rect">
            <a:avLst/>
          </a:prstGeom>
          <a:noFill/>
          <a:ln>
            <a:noFill/>
          </a:ln>
        </p:spPr>
      </p:pic>
      <p:sp>
        <p:nvSpPr>
          <p:cNvPr id="19" name="矩形 18"/>
          <p:cNvSpPr/>
          <p:nvPr/>
        </p:nvSpPr>
        <p:spPr>
          <a:xfrm>
            <a:off x="4552752" y="3491840"/>
            <a:ext cx="4198522" cy="1754326"/>
          </a:xfrm>
          <a:prstGeom prst="rect">
            <a:avLst/>
          </a:prstGeom>
        </p:spPr>
        <p:txBody>
          <a:bodyPr wrap="none">
            <a:spAutoFit/>
          </a:bodyPr>
          <a:lstStyle/>
          <a:p>
            <a:r>
              <a:rPr lang="zh-CN" altLang="en-US" sz="2400" dirty="0" smtClean="0"/>
              <a:t>电子罗盘 </a:t>
            </a:r>
            <a:r>
              <a:rPr lang="en-US" altLang="zh-CN" sz="2400" dirty="0" smtClean="0"/>
              <a:t>IMU </a:t>
            </a:r>
            <a:r>
              <a:rPr lang="en-US" altLang="zh-CN" sz="2400" dirty="0" smtClean="0">
                <a:solidFill>
                  <a:srgbClr val="FF0000"/>
                </a:solidFill>
              </a:rPr>
              <a:t>AHRS</a:t>
            </a:r>
            <a:r>
              <a:rPr lang="en-US" altLang="zh-CN" sz="2400" dirty="0" smtClean="0"/>
              <a:t> AHRS+IMU</a:t>
            </a:r>
          </a:p>
          <a:p>
            <a:r>
              <a:rPr lang="zh-CN" altLang="en-US" sz="2400" dirty="0" smtClean="0">
                <a:solidFill>
                  <a:srgbClr val="FF0000"/>
                </a:solidFill>
              </a:rPr>
              <a:t>平</a:t>
            </a:r>
            <a:r>
              <a:rPr lang="zh-CN" altLang="en-US" sz="2400" dirty="0">
                <a:solidFill>
                  <a:srgbClr val="FF0000"/>
                </a:solidFill>
              </a:rPr>
              <a:t>放方向</a:t>
            </a:r>
            <a:r>
              <a:rPr lang="en-US" altLang="zh-CN" sz="2400" dirty="0">
                <a:solidFill>
                  <a:srgbClr val="FF0000"/>
                </a:solidFill>
              </a:rPr>
              <a:t>+</a:t>
            </a:r>
            <a:r>
              <a:rPr lang="zh-CN" altLang="en-US" sz="2400" dirty="0">
                <a:solidFill>
                  <a:srgbClr val="FF0000"/>
                </a:solidFill>
              </a:rPr>
              <a:t>后期</a:t>
            </a:r>
            <a:r>
              <a:rPr lang="zh-CN" altLang="en-US" sz="2400" dirty="0" smtClean="0">
                <a:solidFill>
                  <a:srgbClr val="FF0000"/>
                </a:solidFill>
              </a:rPr>
              <a:t>修正</a:t>
            </a:r>
            <a:endParaRPr lang="en-US" altLang="zh-CN" sz="2400" dirty="0" smtClean="0">
              <a:solidFill>
                <a:srgbClr val="FF0000"/>
              </a:solidFill>
            </a:endParaRPr>
          </a:p>
          <a:p>
            <a:r>
              <a:rPr lang="zh-CN" altLang="en-US" sz="2400" dirty="0"/>
              <a:t>旋转矩阵</a:t>
            </a:r>
            <a:r>
              <a:rPr lang="en-US" altLang="zh-CN" sz="2400" dirty="0"/>
              <a:t>+</a:t>
            </a:r>
            <a:r>
              <a:rPr lang="zh-CN" altLang="en-US" sz="2400" dirty="0"/>
              <a:t>方向计算</a:t>
            </a:r>
          </a:p>
          <a:p>
            <a:endParaRPr lang="en-US" altLang="zh-CN" b="1" dirty="0" smtClean="0">
              <a:solidFill>
                <a:srgbClr val="FF0000"/>
              </a:solidFill>
            </a:endParaRPr>
          </a:p>
          <a:p>
            <a:endParaRPr lang="en-US" altLang="zh-CN" dirty="0"/>
          </a:p>
        </p:txBody>
      </p:sp>
    </p:spTree>
    <p:extLst>
      <p:ext uri="{BB962C8B-B14F-4D97-AF65-F5344CB8AC3E}">
        <p14:creationId xmlns:p14="http://schemas.microsoft.com/office/powerpoint/2010/main" val="575907871"/>
      </p:ext>
    </p:extLst>
  </p:cSld>
  <p:clrMapOvr>
    <a:masterClrMapping/>
  </p:clrMapOvr>
  <mc:AlternateContent xmlns:mc="http://schemas.openxmlformats.org/markup-compatibility/2006">
    <mc:Choice xmlns:p14="http://schemas.microsoft.com/office/powerpoint/2010/main" Requires="p14">
      <p:transition spd="slow" p14:dur="2000" advTm="72049"/>
    </mc:Choice>
    <mc:Fallback>
      <p:transition spd="slow" advTm="7204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80272349"/>
      </p:ext>
    </p:extLst>
  </p:cSld>
  <p:clrMapOvr>
    <a:masterClrMapping/>
  </p:clrMapOvr>
  <p:transition advTm="417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1941</TotalTime>
  <Words>2380</Words>
  <Application>Microsoft Office PowerPoint</Application>
  <PresentationFormat>全屏显示(4:3)</PresentationFormat>
  <Paragraphs>365</Paragraphs>
  <Slides>23</Slides>
  <Notes>23</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200</cp:revision>
  <dcterms:created xsi:type="dcterms:W3CDTF">2018-11-18T08:05:40Z</dcterms:created>
  <dcterms:modified xsi:type="dcterms:W3CDTF">2018-12-13T07:53:33Z</dcterms:modified>
</cp:coreProperties>
</file>